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7FCD-2EEB-44E7-8643-91116201D915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10D2-4B80-44CE-80C8-66AE92E04A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72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これより、有限会社コムテック創研が開発しております、マンホール内設置型無線テレメータ装置の説明を致します。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010D2-4B80-44CE-80C8-66AE92E04A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23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4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6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75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3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86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46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96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75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02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0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65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84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9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7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7B13-28D6-49C0-8808-A8CB312C4729}" type="datetimeFigureOut">
              <a:rPr kumimoji="1" lang="ja-JP" altLang="en-US" smtClean="0"/>
              <a:t>2023/11/9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85529A-5D5E-4886-B9D8-B5721D5FF1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hyperlink" Target="https://www.ac-illust.com/main/detail.php?id=2069559&amp;word=%E3%83%87%E3%82%B9%E3%82%AF%E3%83%88%E3%83%83%E3%83%97%E3%83%91%E3%82%BD%E3%82%B3%E3%83%B3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hyperlink" Target="https://www.ac-illust.com/main/detail.php?id=2069559&amp;word=%E3%83%87%E3%82%B9%E3%82%AF%E3%83%88%E3%83%83%E3%83%97%E3%83%91%E3%82%BD%E3%82%B3%E3%83%B3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FE0C62-12C2-0C67-2EDC-7B5A088A9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619" y="988425"/>
            <a:ext cx="7766936" cy="1299615"/>
          </a:xfrm>
        </p:spPr>
        <p:txBody>
          <a:bodyPr/>
          <a:lstStyle/>
          <a:p>
            <a:pPr algn="l"/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マンホール内設置型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704F27-1C29-D0FB-4416-7FF64BEBC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6906" y="5052319"/>
            <a:ext cx="5459649" cy="1096899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70C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有限会社コムテック創研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E741086-2FAE-53C4-AF59-F97C9FA81F63}"/>
              </a:ext>
            </a:extLst>
          </p:cNvPr>
          <p:cNvSpPr txBox="1">
            <a:spLocks/>
          </p:cNvSpPr>
          <p:nvPr/>
        </p:nvSpPr>
        <p:spPr>
          <a:xfrm>
            <a:off x="1445623" y="2093826"/>
            <a:ext cx="6696892" cy="10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無線テレメータ装置</a:t>
            </a:r>
          </a:p>
        </p:txBody>
      </p:sp>
      <p:pic>
        <p:nvPicPr>
          <p:cNvPr id="5" name="スライド1">
            <a:hlinkClick r:id="" action="ppaction://media"/>
            <a:extLst>
              <a:ext uri="{FF2B5EF4-FFF2-40B4-BE49-F238E27FC236}">
                <a16:creationId xmlns:a16="http://schemas.microsoft.com/office/drawing/2014/main" id="{E5ED3A0F-D4CA-2B09-5C4D-18C3C2CA8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80655" y="2642276"/>
            <a:ext cx="609600" cy="6096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80CE7A-A7A4-E956-BF54-BB0F4E1B6505}"/>
              </a:ext>
            </a:extLst>
          </p:cNvPr>
          <p:cNvSpPr txBox="1"/>
          <p:nvPr/>
        </p:nvSpPr>
        <p:spPr>
          <a:xfrm>
            <a:off x="449056" y="6211460"/>
            <a:ext cx="473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このプレゼンの音声は、音読さんを利用しております。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30230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B48091-EEDA-7ADC-AF85-B51E47EEF0DB}"/>
              </a:ext>
            </a:extLst>
          </p:cNvPr>
          <p:cNvSpPr txBox="1"/>
          <p:nvPr/>
        </p:nvSpPr>
        <p:spPr>
          <a:xfrm>
            <a:off x="2987034" y="886643"/>
            <a:ext cx="400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有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コムテック創研の紹介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952665-6890-35AC-6487-1B3492F40D32}"/>
              </a:ext>
            </a:extLst>
          </p:cNvPr>
          <p:cNvSpPr txBox="1"/>
          <p:nvPr/>
        </p:nvSpPr>
        <p:spPr>
          <a:xfrm>
            <a:off x="938879" y="2142899"/>
            <a:ext cx="561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設立：平成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月（今年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周年）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DF782A-CC74-EF70-650C-A20392A13262}"/>
              </a:ext>
            </a:extLst>
          </p:cNvPr>
          <p:cNvSpPr txBox="1"/>
          <p:nvPr/>
        </p:nvSpPr>
        <p:spPr>
          <a:xfrm>
            <a:off x="938879" y="3118946"/>
            <a:ext cx="93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業務内容： ・遠隔監視制御設備　・中央監視設備　・監視カメラ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 　設備等のシステム開発及び設置工事、保守業務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5C9AB9-A847-9D3D-0F59-8F6FB3233135}"/>
              </a:ext>
            </a:extLst>
          </p:cNvPr>
          <p:cNvSpPr txBox="1"/>
          <p:nvPr/>
        </p:nvSpPr>
        <p:spPr>
          <a:xfrm>
            <a:off x="938879" y="4464325"/>
            <a:ext cx="897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主なユーザー：沖縄県企業局、各市町村水道事業体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那覇港管理組合、那覇市南風原町環境施設組合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6" name="スライド2">
            <a:hlinkClick r:id="" action="ppaction://media"/>
            <a:extLst>
              <a:ext uri="{FF2B5EF4-FFF2-40B4-BE49-F238E27FC236}">
                <a16:creationId xmlns:a16="http://schemas.microsoft.com/office/drawing/2014/main" id="{C6A79B8A-54F1-952C-3F05-AE0378AA8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9054" y="2766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B035CC-3E28-4DCE-E230-91F2B6AED5B3}"/>
              </a:ext>
            </a:extLst>
          </p:cNvPr>
          <p:cNvSpPr txBox="1"/>
          <p:nvPr/>
        </p:nvSpPr>
        <p:spPr>
          <a:xfrm>
            <a:off x="1049245" y="273903"/>
            <a:ext cx="400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初めに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1BDF51-0357-41BD-9DBB-462718ADC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617" y="179254"/>
            <a:ext cx="5211794" cy="18065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CF0DDC6-716B-F1BB-71BD-8491F6298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45" y="2459072"/>
            <a:ext cx="8202170" cy="3534268"/>
          </a:xfrm>
          <a:prstGeom prst="rect">
            <a:avLst/>
          </a:prstGeom>
        </p:spPr>
      </p:pic>
      <p:pic>
        <p:nvPicPr>
          <p:cNvPr id="3" name="スライド3">
            <a:hlinkClick r:id="" action="ppaction://media"/>
            <a:extLst>
              <a:ext uri="{FF2B5EF4-FFF2-40B4-BE49-F238E27FC236}">
                <a16:creationId xmlns:a16="http://schemas.microsoft.com/office/drawing/2014/main" id="{7CA755EF-A3C5-6A5F-EAD5-8CCB293D8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3637" y="3235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5F7787-9BDB-D015-7C94-11AF6EDE1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18" y="96291"/>
            <a:ext cx="9126180" cy="6761709"/>
          </a:xfrm>
          <a:prstGeom prst="rect">
            <a:avLst/>
          </a:prstGeom>
        </p:spPr>
      </p:pic>
      <p:pic>
        <p:nvPicPr>
          <p:cNvPr id="2" name="スライド4">
            <a:hlinkClick r:id="" action="ppaction://media"/>
            <a:extLst>
              <a:ext uri="{FF2B5EF4-FFF2-40B4-BE49-F238E27FC236}">
                <a16:creationId xmlns:a16="http://schemas.microsoft.com/office/drawing/2014/main" id="{3900C87D-433B-303D-13DA-4624DAC92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4473" y="2062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23FDFD-7261-FDBA-E522-06BD2497E27A}"/>
              </a:ext>
            </a:extLst>
          </p:cNvPr>
          <p:cNvSpPr txBox="1"/>
          <p:nvPr/>
        </p:nvSpPr>
        <p:spPr>
          <a:xfrm>
            <a:off x="513803" y="155147"/>
            <a:ext cx="519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従来型テレメータ装置の概要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雲 30">
            <a:extLst>
              <a:ext uri="{FF2B5EF4-FFF2-40B4-BE49-F238E27FC236}">
                <a16:creationId xmlns:a16="http://schemas.microsoft.com/office/drawing/2014/main" id="{B3FC73E8-4C7F-D90F-F8DF-63DE23087F63}"/>
              </a:ext>
            </a:extLst>
          </p:cNvPr>
          <p:cNvSpPr/>
          <p:nvPr/>
        </p:nvSpPr>
        <p:spPr>
          <a:xfrm>
            <a:off x="5603479" y="507999"/>
            <a:ext cx="2225964" cy="6188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1FAB844-0C3A-9749-E838-ECA3EA671C74}"/>
              </a:ext>
            </a:extLst>
          </p:cNvPr>
          <p:cNvGrpSpPr/>
          <p:nvPr/>
        </p:nvGrpSpPr>
        <p:grpSpPr>
          <a:xfrm rot="19484557">
            <a:off x="4580897" y="1171367"/>
            <a:ext cx="653880" cy="124796"/>
            <a:chOff x="3528291" y="1126836"/>
            <a:chExt cx="929307" cy="10621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1A3A2F0-CF46-7E51-F839-4245C9D31EA5}"/>
                </a:ext>
              </a:extLst>
            </p:cNvPr>
            <p:cNvCxnSpPr/>
            <p:nvPr/>
          </p:nvCxnSpPr>
          <p:spPr>
            <a:xfrm>
              <a:off x="3528291" y="1126836"/>
              <a:ext cx="48952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EF52F3F0-3B40-50C2-A591-78FE90456EB5}"/>
                </a:ext>
              </a:extLst>
            </p:cNvPr>
            <p:cNvCxnSpPr/>
            <p:nvPr/>
          </p:nvCxnSpPr>
          <p:spPr>
            <a:xfrm flipH="1">
              <a:off x="3814618" y="1126836"/>
              <a:ext cx="203200" cy="923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6147DB5-7410-FAF8-AC78-CE35B9D8982F}"/>
                </a:ext>
              </a:extLst>
            </p:cNvPr>
            <p:cNvCxnSpPr>
              <a:cxnSpLocks/>
            </p:cNvCxnSpPr>
            <p:nvPr/>
          </p:nvCxnSpPr>
          <p:spPr>
            <a:xfrm>
              <a:off x="3809998" y="1233054"/>
              <a:ext cx="6476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図 38" descr="デスクトップコンピューターのモニターとキーボード&#10;&#10;自動的に生成された説明">
            <a:extLst>
              <a:ext uri="{FF2B5EF4-FFF2-40B4-BE49-F238E27FC236}">
                <a16:creationId xmlns:a16="http://schemas.microsoft.com/office/drawing/2014/main" id="{16030021-46F8-E33E-12C5-73D5362A6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1910" y="2549484"/>
            <a:ext cx="1168740" cy="982298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1A65423-9231-2033-E412-321D0800FE34}"/>
              </a:ext>
            </a:extLst>
          </p:cNvPr>
          <p:cNvCxnSpPr>
            <a:cxnSpLocks/>
          </p:cNvCxnSpPr>
          <p:nvPr/>
        </p:nvCxnSpPr>
        <p:spPr>
          <a:xfrm>
            <a:off x="7414255" y="979175"/>
            <a:ext cx="1249454" cy="15703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楕円 43">
            <a:extLst>
              <a:ext uri="{FF2B5EF4-FFF2-40B4-BE49-F238E27FC236}">
                <a16:creationId xmlns:a16="http://schemas.microsoft.com/office/drawing/2014/main" id="{26E5AECF-28C0-8F86-A6D0-59AC27AF0293}"/>
              </a:ext>
            </a:extLst>
          </p:cNvPr>
          <p:cNvSpPr/>
          <p:nvPr/>
        </p:nvSpPr>
        <p:spPr>
          <a:xfrm>
            <a:off x="3647608" y="2624384"/>
            <a:ext cx="185122" cy="1310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89DBC8D-1B23-867D-6905-5BEB3CD12712}"/>
              </a:ext>
            </a:extLst>
          </p:cNvPr>
          <p:cNvCxnSpPr>
            <a:cxnSpLocks/>
          </p:cNvCxnSpPr>
          <p:nvPr/>
        </p:nvCxnSpPr>
        <p:spPr>
          <a:xfrm>
            <a:off x="3282593" y="3994934"/>
            <a:ext cx="915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2203649-148A-7085-EDC1-BE6282DDF36C}"/>
              </a:ext>
            </a:extLst>
          </p:cNvPr>
          <p:cNvSpPr txBox="1"/>
          <p:nvPr/>
        </p:nvSpPr>
        <p:spPr>
          <a:xfrm>
            <a:off x="11129818" y="46287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圧力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944FF3C-BFC9-5BAC-A199-032221F64BE6}"/>
              </a:ext>
            </a:extLst>
          </p:cNvPr>
          <p:cNvSpPr txBox="1"/>
          <p:nvPr/>
        </p:nvSpPr>
        <p:spPr>
          <a:xfrm>
            <a:off x="65534" y="2939397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浸水検知センサー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2D4ACB3-2137-32C0-8FAC-34BD34B9EEF2}"/>
              </a:ext>
            </a:extLst>
          </p:cNvPr>
          <p:cNvSpPr txBox="1"/>
          <p:nvPr/>
        </p:nvSpPr>
        <p:spPr>
          <a:xfrm>
            <a:off x="2085074" y="2388190"/>
            <a:ext cx="131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マンホール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2D4C4F4-62CD-FDE9-6841-2D4256EA602A}"/>
              </a:ext>
            </a:extLst>
          </p:cNvPr>
          <p:cNvSpPr txBox="1"/>
          <p:nvPr/>
        </p:nvSpPr>
        <p:spPr>
          <a:xfrm>
            <a:off x="3340735" y="3743512"/>
            <a:ext cx="94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流量計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602576D-8C37-C3CF-9D97-D4F6555C6AAC}"/>
              </a:ext>
            </a:extLst>
          </p:cNvPr>
          <p:cNvSpPr txBox="1"/>
          <p:nvPr/>
        </p:nvSpPr>
        <p:spPr>
          <a:xfrm>
            <a:off x="2667306" y="70008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受電</a:t>
            </a: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C2BBD0EF-7D4E-1781-C392-1FF5A35CAF74}"/>
              </a:ext>
            </a:extLst>
          </p:cNvPr>
          <p:cNvCxnSpPr>
            <a:cxnSpLocks/>
          </p:cNvCxnSpPr>
          <p:nvPr/>
        </p:nvCxnSpPr>
        <p:spPr>
          <a:xfrm>
            <a:off x="3805130" y="2724979"/>
            <a:ext cx="575734" cy="180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E7A9611-A0D9-D32C-7FF5-FF9C6E50317C}"/>
              </a:ext>
            </a:extLst>
          </p:cNvPr>
          <p:cNvSpPr txBox="1"/>
          <p:nvPr/>
        </p:nvSpPr>
        <p:spPr>
          <a:xfrm>
            <a:off x="4538386" y="2635357"/>
            <a:ext cx="181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埋設配管、配線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C4E9373A-B512-3C2F-C515-5CDE3C55DF7A}"/>
              </a:ext>
            </a:extLst>
          </p:cNvPr>
          <p:cNvCxnSpPr>
            <a:cxnSpLocks/>
          </p:cNvCxnSpPr>
          <p:nvPr/>
        </p:nvCxnSpPr>
        <p:spPr>
          <a:xfrm>
            <a:off x="2122475" y="1406471"/>
            <a:ext cx="1798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BD8BDAE-B295-B00C-F9E0-80F6B67A6131}"/>
              </a:ext>
            </a:extLst>
          </p:cNvPr>
          <p:cNvSpPr txBox="1"/>
          <p:nvPr/>
        </p:nvSpPr>
        <p:spPr>
          <a:xfrm>
            <a:off x="2059832" y="1174402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テレメータ装置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60501C3-B3F4-875E-B356-EF412CE5D419}"/>
              </a:ext>
            </a:extLst>
          </p:cNvPr>
          <p:cNvSpPr txBox="1"/>
          <p:nvPr/>
        </p:nvSpPr>
        <p:spPr>
          <a:xfrm>
            <a:off x="5909720" y="674618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ネットワーク網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2420D2B-6A33-384C-84CD-65383B544C23}"/>
              </a:ext>
            </a:extLst>
          </p:cNvPr>
          <p:cNvSpPr txBox="1"/>
          <p:nvPr/>
        </p:nvSpPr>
        <p:spPr>
          <a:xfrm>
            <a:off x="7946940" y="3602370"/>
            <a:ext cx="143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顧客サーバー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2BF970-C3BE-CFF7-BB47-F9760BB638DE}"/>
              </a:ext>
            </a:extLst>
          </p:cNvPr>
          <p:cNvSpPr/>
          <p:nvPr/>
        </p:nvSpPr>
        <p:spPr>
          <a:xfrm>
            <a:off x="2987111" y="3340006"/>
            <a:ext cx="45719" cy="1411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D7B7646-A5A8-B408-17E6-CF64A49FBBFD}"/>
              </a:ext>
            </a:extLst>
          </p:cNvPr>
          <p:cNvGrpSpPr/>
          <p:nvPr/>
        </p:nvGrpSpPr>
        <p:grpSpPr>
          <a:xfrm>
            <a:off x="889383" y="2430723"/>
            <a:ext cx="3783158" cy="1375733"/>
            <a:chOff x="821721" y="2715367"/>
            <a:chExt cx="4232888" cy="1491512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A953D08B-0FBB-D7DA-8208-AFA8DD9828B4}"/>
                </a:ext>
              </a:extLst>
            </p:cNvPr>
            <p:cNvGrpSpPr/>
            <p:nvPr/>
          </p:nvGrpSpPr>
          <p:grpSpPr>
            <a:xfrm>
              <a:off x="821721" y="2715367"/>
              <a:ext cx="4232888" cy="1491512"/>
              <a:chOff x="618309" y="2928401"/>
              <a:chExt cx="4990012" cy="1692338"/>
            </a:xfrm>
          </p:grpSpPr>
          <p:sp>
            <p:nvSpPr>
              <p:cNvPr id="3" name="円柱 2">
                <a:extLst>
                  <a:ext uri="{FF2B5EF4-FFF2-40B4-BE49-F238E27FC236}">
                    <a16:creationId xmlns:a16="http://schemas.microsoft.com/office/drawing/2014/main" id="{79D275B8-9AEF-32F9-7F08-B843B939335F}"/>
                  </a:ext>
                </a:extLst>
              </p:cNvPr>
              <p:cNvSpPr/>
              <p:nvPr/>
            </p:nvSpPr>
            <p:spPr>
              <a:xfrm>
                <a:off x="1698171" y="2966110"/>
                <a:ext cx="1942012" cy="1654629"/>
              </a:xfrm>
              <a:prstGeom prst="can">
                <a:avLst>
                  <a:gd name="adj" fmla="val 17105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53212CA-7059-4F84-AC84-11E58497CD7B}"/>
                  </a:ext>
                </a:extLst>
              </p:cNvPr>
              <p:cNvSpPr/>
              <p:nvPr/>
            </p:nvSpPr>
            <p:spPr>
              <a:xfrm>
                <a:off x="618309" y="4206240"/>
                <a:ext cx="4990012" cy="1393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AFF3A0B-7422-C644-EA04-DE7F5313A811}"/>
                  </a:ext>
                </a:extLst>
              </p:cNvPr>
              <p:cNvSpPr/>
              <p:nvPr/>
            </p:nvSpPr>
            <p:spPr>
              <a:xfrm>
                <a:off x="2447109" y="4093028"/>
                <a:ext cx="409302" cy="330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柱 6">
                <a:extLst>
                  <a:ext uri="{FF2B5EF4-FFF2-40B4-BE49-F238E27FC236}">
                    <a16:creationId xmlns:a16="http://schemas.microsoft.com/office/drawing/2014/main" id="{C5A4C916-B067-BB1B-0193-37978FCDC740}"/>
                  </a:ext>
                </a:extLst>
              </p:cNvPr>
              <p:cNvSpPr/>
              <p:nvPr/>
            </p:nvSpPr>
            <p:spPr>
              <a:xfrm>
                <a:off x="2545080" y="3949339"/>
                <a:ext cx="213360" cy="178525"/>
              </a:xfrm>
              <a:prstGeom prst="can">
                <a:avLst>
                  <a:gd name="adj" fmla="val 1710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柱 8">
                <a:extLst>
                  <a:ext uri="{FF2B5EF4-FFF2-40B4-BE49-F238E27FC236}">
                    <a16:creationId xmlns:a16="http://schemas.microsoft.com/office/drawing/2014/main" id="{523F5CD8-0EA3-5228-C979-597DEEC6583C}"/>
                  </a:ext>
                </a:extLst>
              </p:cNvPr>
              <p:cNvSpPr/>
              <p:nvPr/>
            </p:nvSpPr>
            <p:spPr>
              <a:xfrm>
                <a:off x="3344090" y="3899264"/>
                <a:ext cx="87086" cy="139337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CFA53EDC-67A0-8045-4500-E0E4DB7E4A0E}"/>
                  </a:ext>
                </a:extLst>
              </p:cNvPr>
              <p:cNvSpPr/>
              <p:nvPr/>
            </p:nvSpPr>
            <p:spPr>
              <a:xfrm rot="2203975">
                <a:off x="1944190" y="3809999"/>
                <a:ext cx="121920" cy="200297"/>
              </a:xfrm>
              <a:prstGeom prst="ellipse">
                <a:avLst/>
              </a:prstGeom>
              <a:solidFill>
                <a:srgbClr val="0070C0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12EE6B70-9FC5-C0D5-932D-F56F7708526F}"/>
                  </a:ext>
                </a:extLst>
              </p:cNvPr>
              <p:cNvSpPr/>
              <p:nvPr/>
            </p:nvSpPr>
            <p:spPr>
              <a:xfrm>
                <a:off x="2711244" y="3536880"/>
                <a:ext cx="674894" cy="363607"/>
              </a:xfrm>
              <a:custGeom>
                <a:avLst/>
                <a:gdLst>
                  <a:gd name="connsiteX0" fmla="*/ 0 w 733425"/>
                  <a:gd name="connsiteY0" fmla="*/ 0 h 361950"/>
                  <a:gd name="connsiteX1" fmla="*/ 238125 w 733425"/>
                  <a:gd name="connsiteY1" fmla="*/ 216693 h 361950"/>
                  <a:gd name="connsiteX2" fmla="*/ 621506 w 733425"/>
                  <a:gd name="connsiteY2" fmla="*/ 235743 h 361950"/>
                  <a:gd name="connsiteX3" fmla="*/ 733425 w 733425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425" h="361950">
                    <a:moveTo>
                      <a:pt x="0" y="0"/>
                    </a:moveTo>
                    <a:cubicBezTo>
                      <a:pt x="67270" y="88701"/>
                      <a:pt x="134541" y="177403"/>
                      <a:pt x="238125" y="216693"/>
                    </a:cubicBezTo>
                    <a:cubicBezTo>
                      <a:pt x="341709" y="255984"/>
                      <a:pt x="538956" y="211534"/>
                      <a:pt x="621506" y="235743"/>
                    </a:cubicBezTo>
                    <a:cubicBezTo>
                      <a:pt x="704056" y="259953"/>
                      <a:pt x="718740" y="310951"/>
                      <a:pt x="733425" y="361950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DE71C8A-3A13-A6F8-1CEF-7E425988AC0D}"/>
                  </a:ext>
                </a:extLst>
              </p:cNvPr>
              <p:cNvSpPr/>
              <p:nvPr/>
            </p:nvSpPr>
            <p:spPr>
              <a:xfrm>
                <a:off x="2059539" y="3540919"/>
                <a:ext cx="581267" cy="281306"/>
              </a:xfrm>
              <a:custGeom>
                <a:avLst/>
                <a:gdLst>
                  <a:gd name="connsiteX0" fmla="*/ 581267 w 581267"/>
                  <a:gd name="connsiteY0" fmla="*/ 0 h 281306"/>
                  <a:gd name="connsiteX1" fmla="*/ 450299 w 581267"/>
                  <a:gd name="connsiteY1" fmla="*/ 159544 h 281306"/>
                  <a:gd name="connsiteX2" fmla="*/ 126449 w 581267"/>
                  <a:gd name="connsiteY2" fmla="*/ 161925 h 281306"/>
                  <a:gd name="connsiteX3" fmla="*/ 7386 w 581267"/>
                  <a:gd name="connsiteY3" fmla="*/ 273844 h 281306"/>
                  <a:gd name="connsiteX4" fmla="*/ 12149 w 581267"/>
                  <a:gd name="connsiteY4" fmla="*/ 271462 h 281306"/>
                  <a:gd name="connsiteX5" fmla="*/ 7386 w 581267"/>
                  <a:gd name="connsiteY5" fmla="*/ 276225 h 28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267" h="281306">
                    <a:moveTo>
                      <a:pt x="581267" y="0"/>
                    </a:moveTo>
                    <a:cubicBezTo>
                      <a:pt x="553684" y="66278"/>
                      <a:pt x="526102" y="132557"/>
                      <a:pt x="450299" y="159544"/>
                    </a:cubicBezTo>
                    <a:cubicBezTo>
                      <a:pt x="374496" y="186532"/>
                      <a:pt x="200268" y="142875"/>
                      <a:pt x="126449" y="161925"/>
                    </a:cubicBezTo>
                    <a:cubicBezTo>
                      <a:pt x="52630" y="180975"/>
                      <a:pt x="7386" y="273844"/>
                      <a:pt x="7386" y="273844"/>
                    </a:cubicBezTo>
                    <a:cubicBezTo>
                      <a:pt x="-11664" y="292100"/>
                      <a:pt x="12149" y="271065"/>
                      <a:pt x="12149" y="271462"/>
                    </a:cubicBezTo>
                    <a:cubicBezTo>
                      <a:pt x="12149" y="271859"/>
                      <a:pt x="9767" y="274042"/>
                      <a:pt x="7386" y="276225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柱 18">
                <a:extLst>
                  <a:ext uri="{FF2B5EF4-FFF2-40B4-BE49-F238E27FC236}">
                    <a16:creationId xmlns:a16="http://schemas.microsoft.com/office/drawing/2014/main" id="{E4EC49A2-E11A-5FCD-F313-DE679132BB45}"/>
                  </a:ext>
                </a:extLst>
              </p:cNvPr>
              <p:cNvSpPr/>
              <p:nvPr/>
            </p:nvSpPr>
            <p:spPr>
              <a:xfrm>
                <a:off x="2300516" y="2928401"/>
                <a:ext cx="785091" cy="224464"/>
              </a:xfrm>
              <a:prstGeom prst="can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直方体 10">
              <a:extLst>
                <a:ext uri="{FF2B5EF4-FFF2-40B4-BE49-F238E27FC236}">
                  <a16:creationId xmlns:a16="http://schemas.microsoft.com/office/drawing/2014/main" id="{4408B566-4C9C-16E0-7D08-219DDB400CD6}"/>
                </a:ext>
              </a:extLst>
            </p:cNvPr>
            <p:cNvSpPr/>
            <p:nvPr/>
          </p:nvSpPr>
          <p:spPr>
            <a:xfrm>
              <a:off x="2469657" y="3072318"/>
              <a:ext cx="209006" cy="182880"/>
            </a:xfrm>
            <a:prstGeom prst="cub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6C346FD-2119-C4C2-17FA-015D8CAA5349}"/>
                </a:ext>
              </a:extLst>
            </p:cNvPr>
            <p:cNvSpPr/>
            <p:nvPr/>
          </p:nvSpPr>
          <p:spPr>
            <a:xfrm>
              <a:off x="2523780" y="3266850"/>
              <a:ext cx="45719" cy="332538"/>
            </a:xfrm>
            <a:custGeom>
              <a:avLst/>
              <a:gdLst>
                <a:gd name="connsiteX0" fmla="*/ 0 w 592000"/>
                <a:gd name="connsiteY0" fmla="*/ 304373 h 304373"/>
                <a:gd name="connsiteX1" fmla="*/ 404812 w 592000"/>
                <a:gd name="connsiteY1" fmla="*/ 247223 h 304373"/>
                <a:gd name="connsiteX2" fmla="*/ 576262 w 592000"/>
                <a:gd name="connsiteY2" fmla="*/ 21004 h 304373"/>
                <a:gd name="connsiteX3" fmla="*/ 573881 w 592000"/>
                <a:gd name="connsiteY3" fmla="*/ 23385 h 3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00" h="304373">
                  <a:moveTo>
                    <a:pt x="0" y="304373"/>
                  </a:moveTo>
                  <a:cubicBezTo>
                    <a:pt x="154384" y="299412"/>
                    <a:pt x="308768" y="294451"/>
                    <a:pt x="404812" y="247223"/>
                  </a:cubicBezTo>
                  <a:cubicBezTo>
                    <a:pt x="500856" y="199995"/>
                    <a:pt x="548084" y="58310"/>
                    <a:pt x="576262" y="21004"/>
                  </a:cubicBezTo>
                  <a:cubicBezTo>
                    <a:pt x="604440" y="-16302"/>
                    <a:pt x="589160" y="3541"/>
                    <a:pt x="573881" y="23385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D24A7EB-D7AF-C09E-6232-0DCCCCCFCBBB}"/>
              </a:ext>
            </a:extLst>
          </p:cNvPr>
          <p:cNvGrpSpPr/>
          <p:nvPr/>
        </p:nvGrpSpPr>
        <p:grpSpPr>
          <a:xfrm>
            <a:off x="2531793" y="642797"/>
            <a:ext cx="1697672" cy="2175671"/>
            <a:chOff x="2693119" y="924174"/>
            <a:chExt cx="1929020" cy="2242544"/>
          </a:xfrm>
        </p:grpSpPr>
        <p:sp>
          <p:nvSpPr>
            <p:cNvPr id="20" name="円柱 19">
              <a:extLst>
                <a:ext uri="{FF2B5EF4-FFF2-40B4-BE49-F238E27FC236}">
                  <a16:creationId xmlns:a16="http://schemas.microsoft.com/office/drawing/2014/main" id="{8369ADB7-E14D-0587-C55E-07216DDE0CE7}"/>
                </a:ext>
              </a:extLst>
            </p:cNvPr>
            <p:cNvSpPr/>
            <p:nvPr/>
          </p:nvSpPr>
          <p:spPr>
            <a:xfrm>
              <a:off x="4420654" y="924174"/>
              <a:ext cx="111100" cy="1933665"/>
            </a:xfrm>
            <a:prstGeom prst="ca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直方体 20">
              <a:extLst>
                <a:ext uri="{FF2B5EF4-FFF2-40B4-BE49-F238E27FC236}">
                  <a16:creationId xmlns:a16="http://schemas.microsoft.com/office/drawing/2014/main" id="{74062885-90E3-4C1A-8113-ADDBF8D0679F}"/>
                </a:ext>
              </a:extLst>
            </p:cNvPr>
            <p:cNvSpPr/>
            <p:nvPr/>
          </p:nvSpPr>
          <p:spPr>
            <a:xfrm>
              <a:off x="4330269" y="1558407"/>
              <a:ext cx="291870" cy="278195"/>
            </a:xfrm>
            <a:prstGeom prst="cub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FAE403-15BF-A19C-377E-9C4BFA57D7BB}"/>
                </a:ext>
              </a:extLst>
            </p:cNvPr>
            <p:cNvGrpSpPr/>
            <p:nvPr/>
          </p:nvGrpSpPr>
          <p:grpSpPr>
            <a:xfrm>
              <a:off x="3528291" y="1126836"/>
              <a:ext cx="929307" cy="106218"/>
              <a:chOff x="3528291" y="1126836"/>
              <a:chExt cx="929307" cy="106218"/>
            </a:xfrm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6A955DFD-36D9-F582-75C8-EAFF20DC025D}"/>
                  </a:ext>
                </a:extLst>
              </p:cNvPr>
              <p:cNvCxnSpPr/>
              <p:nvPr/>
            </p:nvCxnSpPr>
            <p:spPr>
              <a:xfrm>
                <a:off x="3528291" y="1126836"/>
                <a:ext cx="48952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C23BD2BC-ABCA-E72C-27B1-3663AB8AE154}"/>
                  </a:ext>
                </a:extLst>
              </p:cNvPr>
              <p:cNvCxnSpPr/>
              <p:nvPr/>
            </p:nvCxnSpPr>
            <p:spPr>
              <a:xfrm flipH="1">
                <a:off x="3814618" y="1126836"/>
                <a:ext cx="203200" cy="9236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AC959D40-BD16-78C3-C6B1-E91E3230C7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9998" y="1233054"/>
                <a:ext cx="6476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F4DAED9A-5B70-C0D3-4924-C62DEF8F5986}"/>
                </a:ext>
              </a:extLst>
            </p:cNvPr>
            <p:cNvSpPr/>
            <p:nvPr/>
          </p:nvSpPr>
          <p:spPr>
            <a:xfrm>
              <a:off x="2693119" y="1836602"/>
              <a:ext cx="1813568" cy="1330116"/>
            </a:xfrm>
            <a:custGeom>
              <a:avLst/>
              <a:gdLst>
                <a:gd name="connsiteX0" fmla="*/ 0 w 1721885"/>
                <a:gd name="connsiteY0" fmla="*/ 1644072 h 1644072"/>
                <a:gd name="connsiteX1" fmla="*/ 1394691 w 1721885"/>
                <a:gd name="connsiteY1" fmla="*/ 1450109 h 1644072"/>
                <a:gd name="connsiteX2" fmla="*/ 1690254 w 1721885"/>
                <a:gd name="connsiteY2" fmla="*/ 988291 h 1644072"/>
                <a:gd name="connsiteX3" fmla="*/ 1699491 w 1721885"/>
                <a:gd name="connsiteY3" fmla="*/ 0 h 164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1885" h="1644072">
                  <a:moveTo>
                    <a:pt x="0" y="1644072"/>
                  </a:moveTo>
                  <a:cubicBezTo>
                    <a:pt x="556491" y="1601739"/>
                    <a:pt x="1112982" y="1559406"/>
                    <a:pt x="1394691" y="1450109"/>
                  </a:cubicBezTo>
                  <a:cubicBezTo>
                    <a:pt x="1676400" y="1340812"/>
                    <a:pt x="1639454" y="1229976"/>
                    <a:pt x="1690254" y="988291"/>
                  </a:cubicBezTo>
                  <a:cubicBezTo>
                    <a:pt x="1741054" y="746606"/>
                    <a:pt x="1720272" y="373303"/>
                    <a:pt x="169949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DAD5B6A1-A284-054F-745B-B8EAED919DEB}"/>
              </a:ext>
            </a:extLst>
          </p:cNvPr>
          <p:cNvCxnSpPr>
            <a:cxnSpLocks/>
          </p:cNvCxnSpPr>
          <p:nvPr/>
        </p:nvCxnSpPr>
        <p:spPr>
          <a:xfrm flipH="1" flipV="1">
            <a:off x="2514774" y="3642509"/>
            <a:ext cx="767819" cy="35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007CEC13-BF54-C108-F876-45CBC244273C}"/>
              </a:ext>
            </a:extLst>
          </p:cNvPr>
          <p:cNvCxnSpPr>
            <a:cxnSpLocks/>
          </p:cNvCxnSpPr>
          <p:nvPr/>
        </p:nvCxnSpPr>
        <p:spPr>
          <a:xfrm>
            <a:off x="41887" y="3211891"/>
            <a:ext cx="1798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A3631F5-3311-6322-8321-DF19256696A4}"/>
              </a:ext>
            </a:extLst>
          </p:cNvPr>
          <p:cNvCxnSpPr>
            <a:cxnSpLocks/>
          </p:cNvCxnSpPr>
          <p:nvPr/>
        </p:nvCxnSpPr>
        <p:spPr>
          <a:xfrm flipH="1">
            <a:off x="3011894" y="3296512"/>
            <a:ext cx="1602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A032148-0A66-D2C6-C53E-991A4BA9DE7F}"/>
              </a:ext>
            </a:extLst>
          </p:cNvPr>
          <p:cNvSpPr txBox="1"/>
          <p:nvPr/>
        </p:nvSpPr>
        <p:spPr>
          <a:xfrm>
            <a:off x="3505449" y="3039177"/>
            <a:ext cx="133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圧力センサー</a:t>
            </a:r>
          </a:p>
        </p:txBody>
      </p:sp>
      <p:graphicFrame>
        <p:nvGraphicFramePr>
          <p:cNvPr id="80" name="表 79">
            <a:extLst>
              <a:ext uri="{FF2B5EF4-FFF2-40B4-BE49-F238E27FC236}">
                <a16:creationId xmlns:a16="http://schemas.microsoft.com/office/drawing/2014/main" id="{78778FAE-9FA7-D841-A608-00CD0E0C7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94077"/>
              </p:ext>
            </p:extLst>
          </p:nvPr>
        </p:nvGraphicFramePr>
        <p:xfrm>
          <a:off x="559037" y="4710309"/>
          <a:ext cx="8295896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651">
                  <a:extLst>
                    <a:ext uri="{9D8B030D-6E8A-4147-A177-3AD203B41FA5}">
                      <a16:colId xmlns:a16="http://schemas.microsoft.com/office/drawing/2014/main" val="3479707468"/>
                    </a:ext>
                  </a:extLst>
                </a:gridCol>
                <a:gridCol w="1599163">
                  <a:extLst>
                    <a:ext uri="{9D8B030D-6E8A-4147-A177-3AD203B41FA5}">
                      <a16:colId xmlns:a16="http://schemas.microsoft.com/office/drawing/2014/main" val="3525401128"/>
                    </a:ext>
                  </a:extLst>
                </a:gridCol>
                <a:gridCol w="1152343">
                  <a:extLst>
                    <a:ext uri="{9D8B030D-6E8A-4147-A177-3AD203B41FA5}">
                      <a16:colId xmlns:a16="http://schemas.microsoft.com/office/drawing/2014/main" val="1485159726"/>
                    </a:ext>
                  </a:extLst>
                </a:gridCol>
                <a:gridCol w="3081739">
                  <a:extLst>
                    <a:ext uri="{9D8B030D-6E8A-4147-A177-3AD203B41FA5}">
                      <a16:colId xmlns:a16="http://schemas.microsoft.com/office/drawing/2014/main" val="186841081"/>
                    </a:ext>
                  </a:extLst>
                </a:gridCol>
              </a:tblGrid>
              <a:tr h="2942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納入先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納入年度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端末数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備　　考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57329"/>
                  </a:ext>
                </a:extLst>
              </a:tr>
              <a:tr h="29426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沖縄市水道局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２００６～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37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携帯電話ﾊﾟｹｯﾄ回線利用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749246"/>
                  </a:ext>
                </a:extLst>
              </a:tr>
              <a:tr h="29426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宜野湾市水道局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２０１０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30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特定小電力無線利用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12106"/>
                  </a:ext>
                </a:extLst>
              </a:tr>
              <a:tr h="29426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那覇市上下水道局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２０１４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50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4G</a:t>
                      </a:r>
                      <a:r>
                        <a:rPr kumimoji="1" lang="ja-JP" altLang="en-US" sz="1400" dirty="0"/>
                        <a:t>回線利用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27425"/>
                  </a:ext>
                </a:extLst>
              </a:tr>
              <a:tr h="29426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恩納村上下水道課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２０１５～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25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4G</a:t>
                      </a:r>
                      <a:r>
                        <a:rPr kumimoji="1" lang="ja-JP" altLang="en-US" sz="1400" dirty="0"/>
                        <a:t>回線利用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86384"/>
                  </a:ext>
                </a:extLst>
              </a:tr>
              <a:tr h="294264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浦添市水道部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２０２０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40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4G</a:t>
                      </a:r>
                      <a:r>
                        <a:rPr kumimoji="1" lang="ja-JP" altLang="en-US" sz="1400" dirty="0"/>
                        <a:t>回線利用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40707"/>
                  </a:ext>
                </a:extLst>
              </a:tr>
            </a:tbl>
          </a:graphicData>
        </a:graphic>
      </p:graphicFrame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6660A542-32CB-B8B5-A219-425B289F0242}"/>
              </a:ext>
            </a:extLst>
          </p:cNvPr>
          <p:cNvSpPr txBox="1"/>
          <p:nvPr/>
        </p:nvSpPr>
        <p:spPr>
          <a:xfrm>
            <a:off x="559037" y="4263519"/>
            <a:ext cx="441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弊社、漏水検知システム納入実績（有線式）</a:t>
            </a: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98845A6-888A-2BB8-5FEE-5D8B07A70A23}"/>
              </a:ext>
            </a:extLst>
          </p:cNvPr>
          <p:cNvCxnSpPr/>
          <p:nvPr/>
        </p:nvCxnSpPr>
        <p:spPr>
          <a:xfrm>
            <a:off x="4380864" y="2905761"/>
            <a:ext cx="15918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B72B69E-6611-5BBE-350D-1CBEAE933738}"/>
              </a:ext>
            </a:extLst>
          </p:cNvPr>
          <p:cNvCxnSpPr>
            <a:cxnSpLocks/>
          </p:cNvCxnSpPr>
          <p:nvPr/>
        </p:nvCxnSpPr>
        <p:spPr>
          <a:xfrm>
            <a:off x="551213" y="2847090"/>
            <a:ext cx="1798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775DDF-FBEC-60A8-80F5-7CC0CF879CC4}"/>
              </a:ext>
            </a:extLst>
          </p:cNvPr>
          <p:cNvSpPr txBox="1"/>
          <p:nvPr/>
        </p:nvSpPr>
        <p:spPr>
          <a:xfrm>
            <a:off x="638052" y="2603448"/>
            <a:ext cx="94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接続箱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51C6EAE-352A-4EFC-7C44-A41EE51C3BED}"/>
              </a:ext>
            </a:extLst>
          </p:cNvPr>
          <p:cNvCxnSpPr/>
          <p:nvPr/>
        </p:nvCxnSpPr>
        <p:spPr>
          <a:xfrm>
            <a:off x="2996637" y="3340006"/>
            <a:ext cx="0" cy="1294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スライド5">
            <a:hlinkClick r:id="" action="ppaction://media"/>
            <a:extLst>
              <a:ext uri="{FF2B5EF4-FFF2-40B4-BE49-F238E27FC236}">
                <a16:creationId xmlns:a16="http://schemas.microsoft.com/office/drawing/2014/main" id="{085E0193-44D6-3C16-563E-B1BD2D34A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7342" y="1570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2B6C02-518A-173D-4EEF-BF9469EA5D9F}"/>
              </a:ext>
            </a:extLst>
          </p:cNvPr>
          <p:cNvSpPr txBox="1"/>
          <p:nvPr/>
        </p:nvSpPr>
        <p:spPr>
          <a:xfrm>
            <a:off x="975353" y="283139"/>
            <a:ext cx="519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無線式テレメータ開発の背景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7504CD-9408-2AF1-83FD-D5E36E77DE50}"/>
              </a:ext>
            </a:extLst>
          </p:cNvPr>
          <p:cNvSpPr txBox="1"/>
          <p:nvPr/>
        </p:nvSpPr>
        <p:spPr>
          <a:xfrm>
            <a:off x="714089" y="1012425"/>
            <a:ext cx="975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１）漏水検知システムを導入した事業体では、成果を出しているが、導入コストが</a:t>
            </a:r>
            <a:endParaRPr kumimoji="1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ネックとなり、遅々として普及しない現状がある。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AA1B72-02FA-A333-437F-074E0774B081}"/>
              </a:ext>
            </a:extLst>
          </p:cNvPr>
          <p:cNvSpPr txBox="1"/>
          <p:nvPr/>
        </p:nvSpPr>
        <p:spPr>
          <a:xfrm>
            <a:off x="714089" y="2871517"/>
            <a:ext cx="975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３）漏水検知システムを普及させる為にはテレメータ装置の筐体のコンパクト化、</a:t>
            </a:r>
            <a:endParaRPr kumimoji="1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外部電源を不要とする必要がある。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4170B-8094-8B37-2EE4-728B7FCE75C4}"/>
              </a:ext>
            </a:extLst>
          </p:cNvPr>
          <p:cNvSpPr txBox="1"/>
          <p:nvPr/>
        </p:nvSpPr>
        <p:spPr>
          <a:xfrm>
            <a:off x="714089" y="3801063"/>
            <a:ext cx="9753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４）従来の漏水検知システムは、比較的に大きなマンホールに高価な流量計を設置</a:t>
            </a:r>
            <a:endParaRPr kumimoji="1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する必要があるが、小さなマンホールにも設置する事が出来る安価な流量計と</a:t>
            </a:r>
            <a:endParaRPr kumimoji="1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接続できるシステムにすればトータル的に大幅なコストダウンと工期短縮が可</a:t>
            </a:r>
            <a:endParaRPr kumimoji="1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能となる。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CF9E28-06EF-C6C4-6D5E-71386F56E814}"/>
              </a:ext>
            </a:extLst>
          </p:cNvPr>
          <p:cNvSpPr txBox="1"/>
          <p:nvPr/>
        </p:nvSpPr>
        <p:spPr>
          <a:xfrm>
            <a:off x="714089" y="1941971"/>
            <a:ext cx="9753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２）通常の有線式テレメータ装置のシステムでは、土木工事や電気工事に要する</a:t>
            </a:r>
            <a:endParaRPr kumimoji="1"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期間が長いだけでなく、付近住民の日常生活に影響をあたえている。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5989435E-93B0-8377-9091-4176DD7B6BFD}"/>
              </a:ext>
            </a:extLst>
          </p:cNvPr>
          <p:cNvSpPr/>
          <p:nvPr/>
        </p:nvSpPr>
        <p:spPr>
          <a:xfrm>
            <a:off x="4572000" y="5138057"/>
            <a:ext cx="435429" cy="5399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E07AFF-3D76-AB26-12B7-64B41ABD855E}"/>
              </a:ext>
            </a:extLst>
          </p:cNvPr>
          <p:cNvSpPr/>
          <p:nvPr/>
        </p:nvSpPr>
        <p:spPr>
          <a:xfrm>
            <a:off x="1591008" y="5915244"/>
            <a:ext cx="63974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2800" b="1" cap="none" spc="0" dirty="0">
                <a:ln/>
                <a:solidFill>
                  <a:srgbClr val="0070C0"/>
                </a:solidFill>
                <a:effectLst/>
              </a:rPr>
              <a:t>無線式テレメータ装置の開発が必要</a:t>
            </a:r>
          </a:p>
        </p:txBody>
      </p:sp>
      <p:pic>
        <p:nvPicPr>
          <p:cNvPr id="4" name="スライ6ド">
            <a:hlinkClick r:id="" action="ppaction://media"/>
            <a:extLst>
              <a:ext uri="{FF2B5EF4-FFF2-40B4-BE49-F238E27FC236}">
                <a16:creationId xmlns:a16="http://schemas.microsoft.com/office/drawing/2014/main" id="{6AA80755-2380-F001-3101-69B7293B2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60582" y="20402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23FDFD-7261-FDBA-E522-06BD2497E27A}"/>
              </a:ext>
            </a:extLst>
          </p:cNvPr>
          <p:cNvSpPr txBox="1"/>
          <p:nvPr/>
        </p:nvSpPr>
        <p:spPr>
          <a:xfrm>
            <a:off x="513803" y="155147"/>
            <a:ext cx="519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無線式テレメータ装置の概要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雲 30">
            <a:extLst>
              <a:ext uri="{FF2B5EF4-FFF2-40B4-BE49-F238E27FC236}">
                <a16:creationId xmlns:a16="http://schemas.microsoft.com/office/drawing/2014/main" id="{B3FC73E8-4C7F-D90F-F8DF-63DE23087F63}"/>
              </a:ext>
            </a:extLst>
          </p:cNvPr>
          <p:cNvSpPr/>
          <p:nvPr/>
        </p:nvSpPr>
        <p:spPr>
          <a:xfrm>
            <a:off x="5603479" y="507999"/>
            <a:ext cx="2225964" cy="6188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1FAB844-0C3A-9749-E838-ECA3EA671C74}"/>
              </a:ext>
            </a:extLst>
          </p:cNvPr>
          <p:cNvGrpSpPr/>
          <p:nvPr/>
        </p:nvGrpSpPr>
        <p:grpSpPr>
          <a:xfrm rot="19484557">
            <a:off x="4580897" y="1171367"/>
            <a:ext cx="653880" cy="124796"/>
            <a:chOff x="3528291" y="1126836"/>
            <a:chExt cx="929307" cy="10621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1A3A2F0-CF46-7E51-F839-4245C9D31EA5}"/>
                </a:ext>
              </a:extLst>
            </p:cNvPr>
            <p:cNvCxnSpPr/>
            <p:nvPr/>
          </p:nvCxnSpPr>
          <p:spPr>
            <a:xfrm>
              <a:off x="3528291" y="1126836"/>
              <a:ext cx="48952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EF52F3F0-3B40-50C2-A591-78FE90456EB5}"/>
                </a:ext>
              </a:extLst>
            </p:cNvPr>
            <p:cNvCxnSpPr/>
            <p:nvPr/>
          </p:nvCxnSpPr>
          <p:spPr>
            <a:xfrm flipH="1">
              <a:off x="3814618" y="1126836"/>
              <a:ext cx="203200" cy="923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6147DB5-7410-FAF8-AC78-CE35B9D8982F}"/>
                </a:ext>
              </a:extLst>
            </p:cNvPr>
            <p:cNvCxnSpPr>
              <a:cxnSpLocks/>
            </p:cNvCxnSpPr>
            <p:nvPr/>
          </p:nvCxnSpPr>
          <p:spPr>
            <a:xfrm>
              <a:off x="3809998" y="1233054"/>
              <a:ext cx="6476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図 38" descr="デスクトップコンピューターのモニターとキーボード&#10;&#10;自動的に生成された説明">
            <a:extLst>
              <a:ext uri="{FF2B5EF4-FFF2-40B4-BE49-F238E27FC236}">
                <a16:creationId xmlns:a16="http://schemas.microsoft.com/office/drawing/2014/main" id="{16030021-46F8-E33E-12C5-73D5362A6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41910" y="2549484"/>
            <a:ext cx="1168740" cy="982298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1A65423-9231-2033-E412-321D0800FE34}"/>
              </a:ext>
            </a:extLst>
          </p:cNvPr>
          <p:cNvCxnSpPr>
            <a:cxnSpLocks/>
          </p:cNvCxnSpPr>
          <p:nvPr/>
        </p:nvCxnSpPr>
        <p:spPr>
          <a:xfrm>
            <a:off x="7414255" y="979175"/>
            <a:ext cx="1249454" cy="15703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89DBC8D-1B23-867D-6905-5BEB3CD12712}"/>
              </a:ext>
            </a:extLst>
          </p:cNvPr>
          <p:cNvCxnSpPr>
            <a:cxnSpLocks/>
          </p:cNvCxnSpPr>
          <p:nvPr/>
        </p:nvCxnSpPr>
        <p:spPr>
          <a:xfrm>
            <a:off x="3282593" y="3994934"/>
            <a:ext cx="9156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2203649-148A-7085-EDC1-BE6282DDF36C}"/>
              </a:ext>
            </a:extLst>
          </p:cNvPr>
          <p:cNvSpPr txBox="1"/>
          <p:nvPr/>
        </p:nvSpPr>
        <p:spPr>
          <a:xfrm>
            <a:off x="11129818" y="46287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圧力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944FF3C-BFC9-5BAC-A199-032221F64BE6}"/>
              </a:ext>
            </a:extLst>
          </p:cNvPr>
          <p:cNvSpPr txBox="1"/>
          <p:nvPr/>
        </p:nvSpPr>
        <p:spPr>
          <a:xfrm>
            <a:off x="65534" y="2939397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浸水検知センサー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2D4C4F4-62CD-FDE9-6841-2D4256EA602A}"/>
              </a:ext>
            </a:extLst>
          </p:cNvPr>
          <p:cNvSpPr txBox="1"/>
          <p:nvPr/>
        </p:nvSpPr>
        <p:spPr>
          <a:xfrm>
            <a:off x="3340735" y="3743512"/>
            <a:ext cx="94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流量計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C4E9373A-B512-3C2F-C515-5CDE3C55DF7A}"/>
              </a:ext>
            </a:extLst>
          </p:cNvPr>
          <p:cNvCxnSpPr>
            <a:cxnSpLocks/>
          </p:cNvCxnSpPr>
          <p:nvPr/>
        </p:nvCxnSpPr>
        <p:spPr>
          <a:xfrm>
            <a:off x="2206421" y="1221851"/>
            <a:ext cx="1798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BD8BDAE-B295-B00C-F9E0-80F6B67A6131}"/>
              </a:ext>
            </a:extLst>
          </p:cNvPr>
          <p:cNvSpPr txBox="1"/>
          <p:nvPr/>
        </p:nvSpPr>
        <p:spPr>
          <a:xfrm>
            <a:off x="2143778" y="989782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太陽光パネル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60501C3-B3F4-875E-B356-EF412CE5D419}"/>
              </a:ext>
            </a:extLst>
          </p:cNvPr>
          <p:cNvSpPr txBox="1"/>
          <p:nvPr/>
        </p:nvSpPr>
        <p:spPr>
          <a:xfrm>
            <a:off x="5909720" y="674618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クラウドサーバー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2420D2B-6A33-384C-84CD-65383B544C23}"/>
              </a:ext>
            </a:extLst>
          </p:cNvPr>
          <p:cNvSpPr txBox="1"/>
          <p:nvPr/>
        </p:nvSpPr>
        <p:spPr>
          <a:xfrm>
            <a:off x="7946940" y="3602370"/>
            <a:ext cx="143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顧客パソコン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2BF970-C3BE-CFF7-BB47-F9760BB638DE}"/>
              </a:ext>
            </a:extLst>
          </p:cNvPr>
          <p:cNvSpPr/>
          <p:nvPr/>
        </p:nvSpPr>
        <p:spPr>
          <a:xfrm>
            <a:off x="2987111" y="3340006"/>
            <a:ext cx="45719" cy="1411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D7B7646-A5A8-B408-17E6-CF64A49FBBFD}"/>
              </a:ext>
            </a:extLst>
          </p:cNvPr>
          <p:cNvGrpSpPr/>
          <p:nvPr/>
        </p:nvGrpSpPr>
        <p:grpSpPr>
          <a:xfrm>
            <a:off x="889383" y="2430723"/>
            <a:ext cx="3783158" cy="1375733"/>
            <a:chOff x="821721" y="2715367"/>
            <a:chExt cx="4232888" cy="1491512"/>
          </a:xfrm>
        </p:grpSpPr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A953D08B-0FBB-D7DA-8208-AFA8DD9828B4}"/>
                </a:ext>
              </a:extLst>
            </p:cNvPr>
            <p:cNvGrpSpPr/>
            <p:nvPr/>
          </p:nvGrpSpPr>
          <p:grpSpPr>
            <a:xfrm>
              <a:off x="821721" y="2715367"/>
              <a:ext cx="4232888" cy="1491512"/>
              <a:chOff x="618309" y="2928401"/>
              <a:chExt cx="4990012" cy="1692338"/>
            </a:xfrm>
          </p:grpSpPr>
          <p:sp>
            <p:nvSpPr>
              <p:cNvPr id="3" name="円柱 2">
                <a:extLst>
                  <a:ext uri="{FF2B5EF4-FFF2-40B4-BE49-F238E27FC236}">
                    <a16:creationId xmlns:a16="http://schemas.microsoft.com/office/drawing/2014/main" id="{79D275B8-9AEF-32F9-7F08-B843B939335F}"/>
                  </a:ext>
                </a:extLst>
              </p:cNvPr>
              <p:cNvSpPr/>
              <p:nvPr/>
            </p:nvSpPr>
            <p:spPr>
              <a:xfrm>
                <a:off x="1698171" y="2966110"/>
                <a:ext cx="1942012" cy="1654629"/>
              </a:xfrm>
              <a:prstGeom prst="can">
                <a:avLst>
                  <a:gd name="adj" fmla="val 17105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53212CA-7059-4F84-AC84-11E58497CD7B}"/>
                  </a:ext>
                </a:extLst>
              </p:cNvPr>
              <p:cNvSpPr/>
              <p:nvPr/>
            </p:nvSpPr>
            <p:spPr>
              <a:xfrm>
                <a:off x="618309" y="4206240"/>
                <a:ext cx="4990012" cy="1393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AFF3A0B-7422-C644-EA04-DE7F5313A811}"/>
                  </a:ext>
                </a:extLst>
              </p:cNvPr>
              <p:cNvSpPr/>
              <p:nvPr/>
            </p:nvSpPr>
            <p:spPr>
              <a:xfrm>
                <a:off x="2447109" y="4093028"/>
                <a:ext cx="409302" cy="330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柱 6">
                <a:extLst>
                  <a:ext uri="{FF2B5EF4-FFF2-40B4-BE49-F238E27FC236}">
                    <a16:creationId xmlns:a16="http://schemas.microsoft.com/office/drawing/2014/main" id="{C5A4C916-B067-BB1B-0193-37978FCDC740}"/>
                  </a:ext>
                </a:extLst>
              </p:cNvPr>
              <p:cNvSpPr/>
              <p:nvPr/>
            </p:nvSpPr>
            <p:spPr>
              <a:xfrm>
                <a:off x="2545080" y="3949339"/>
                <a:ext cx="213360" cy="178525"/>
              </a:xfrm>
              <a:prstGeom prst="can">
                <a:avLst>
                  <a:gd name="adj" fmla="val 1710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柱 8">
                <a:extLst>
                  <a:ext uri="{FF2B5EF4-FFF2-40B4-BE49-F238E27FC236}">
                    <a16:creationId xmlns:a16="http://schemas.microsoft.com/office/drawing/2014/main" id="{523F5CD8-0EA3-5228-C979-597DEEC6583C}"/>
                  </a:ext>
                </a:extLst>
              </p:cNvPr>
              <p:cNvSpPr/>
              <p:nvPr/>
            </p:nvSpPr>
            <p:spPr>
              <a:xfrm>
                <a:off x="3344090" y="3899264"/>
                <a:ext cx="87086" cy="139337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CFA53EDC-67A0-8045-4500-E0E4DB7E4A0E}"/>
                  </a:ext>
                </a:extLst>
              </p:cNvPr>
              <p:cNvSpPr/>
              <p:nvPr/>
            </p:nvSpPr>
            <p:spPr>
              <a:xfrm rot="2203975">
                <a:off x="1944190" y="3809999"/>
                <a:ext cx="121920" cy="200297"/>
              </a:xfrm>
              <a:prstGeom prst="ellipse">
                <a:avLst/>
              </a:prstGeom>
              <a:solidFill>
                <a:srgbClr val="0070C0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12EE6B70-9FC5-C0D5-932D-F56F7708526F}"/>
                  </a:ext>
                </a:extLst>
              </p:cNvPr>
              <p:cNvSpPr/>
              <p:nvPr/>
            </p:nvSpPr>
            <p:spPr>
              <a:xfrm>
                <a:off x="2711244" y="3536880"/>
                <a:ext cx="674894" cy="363607"/>
              </a:xfrm>
              <a:custGeom>
                <a:avLst/>
                <a:gdLst>
                  <a:gd name="connsiteX0" fmla="*/ 0 w 733425"/>
                  <a:gd name="connsiteY0" fmla="*/ 0 h 361950"/>
                  <a:gd name="connsiteX1" fmla="*/ 238125 w 733425"/>
                  <a:gd name="connsiteY1" fmla="*/ 216693 h 361950"/>
                  <a:gd name="connsiteX2" fmla="*/ 621506 w 733425"/>
                  <a:gd name="connsiteY2" fmla="*/ 235743 h 361950"/>
                  <a:gd name="connsiteX3" fmla="*/ 733425 w 733425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425" h="361950">
                    <a:moveTo>
                      <a:pt x="0" y="0"/>
                    </a:moveTo>
                    <a:cubicBezTo>
                      <a:pt x="67270" y="88701"/>
                      <a:pt x="134541" y="177403"/>
                      <a:pt x="238125" y="216693"/>
                    </a:cubicBezTo>
                    <a:cubicBezTo>
                      <a:pt x="341709" y="255984"/>
                      <a:pt x="538956" y="211534"/>
                      <a:pt x="621506" y="235743"/>
                    </a:cubicBezTo>
                    <a:cubicBezTo>
                      <a:pt x="704056" y="259953"/>
                      <a:pt x="718740" y="310951"/>
                      <a:pt x="733425" y="361950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DE71C8A-3A13-A6F8-1CEF-7E425988AC0D}"/>
                  </a:ext>
                </a:extLst>
              </p:cNvPr>
              <p:cNvSpPr/>
              <p:nvPr/>
            </p:nvSpPr>
            <p:spPr>
              <a:xfrm>
                <a:off x="2059539" y="3540919"/>
                <a:ext cx="581267" cy="281306"/>
              </a:xfrm>
              <a:custGeom>
                <a:avLst/>
                <a:gdLst>
                  <a:gd name="connsiteX0" fmla="*/ 581267 w 581267"/>
                  <a:gd name="connsiteY0" fmla="*/ 0 h 281306"/>
                  <a:gd name="connsiteX1" fmla="*/ 450299 w 581267"/>
                  <a:gd name="connsiteY1" fmla="*/ 159544 h 281306"/>
                  <a:gd name="connsiteX2" fmla="*/ 126449 w 581267"/>
                  <a:gd name="connsiteY2" fmla="*/ 161925 h 281306"/>
                  <a:gd name="connsiteX3" fmla="*/ 7386 w 581267"/>
                  <a:gd name="connsiteY3" fmla="*/ 273844 h 281306"/>
                  <a:gd name="connsiteX4" fmla="*/ 12149 w 581267"/>
                  <a:gd name="connsiteY4" fmla="*/ 271462 h 281306"/>
                  <a:gd name="connsiteX5" fmla="*/ 7386 w 581267"/>
                  <a:gd name="connsiteY5" fmla="*/ 276225 h 28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1267" h="281306">
                    <a:moveTo>
                      <a:pt x="581267" y="0"/>
                    </a:moveTo>
                    <a:cubicBezTo>
                      <a:pt x="553684" y="66278"/>
                      <a:pt x="526102" y="132557"/>
                      <a:pt x="450299" y="159544"/>
                    </a:cubicBezTo>
                    <a:cubicBezTo>
                      <a:pt x="374496" y="186532"/>
                      <a:pt x="200268" y="142875"/>
                      <a:pt x="126449" y="161925"/>
                    </a:cubicBezTo>
                    <a:cubicBezTo>
                      <a:pt x="52630" y="180975"/>
                      <a:pt x="7386" y="273844"/>
                      <a:pt x="7386" y="273844"/>
                    </a:cubicBezTo>
                    <a:cubicBezTo>
                      <a:pt x="-11664" y="292100"/>
                      <a:pt x="12149" y="271065"/>
                      <a:pt x="12149" y="271462"/>
                    </a:cubicBezTo>
                    <a:cubicBezTo>
                      <a:pt x="12149" y="271859"/>
                      <a:pt x="9767" y="274042"/>
                      <a:pt x="7386" y="276225"/>
                    </a:cubicBez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柱 18">
                <a:extLst>
                  <a:ext uri="{FF2B5EF4-FFF2-40B4-BE49-F238E27FC236}">
                    <a16:creationId xmlns:a16="http://schemas.microsoft.com/office/drawing/2014/main" id="{E4EC49A2-E11A-5FCD-F313-DE679132BB45}"/>
                  </a:ext>
                </a:extLst>
              </p:cNvPr>
              <p:cNvSpPr/>
              <p:nvPr/>
            </p:nvSpPr>
            <p:spPr>
              <a:xfrm>
                <a:off x="2300516" y="2928401"/>
                <a:ext cx="785091" cy="224464"/>
              </a:xfrm>
              <a:prstGeom prst="can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直方体 10">
              <a:extLst>
                <a:ext uri="{FF2B5EF4-FFF2-40B4-BE49-F238E27FC236}">
                  <a16:creationId xmlns:a16="http://schemas.microsoft.com/office/drawing/2014/main" id="{4408B566-4C9C-16E0-7D08-219DDB400CD6}"/>
                </a:ext>
              </a:extLst>
            </p:cNvPr>
            <p:cNvSpPr/>
            <p:nvPr/>
          </p:nvSpPr>
          <p:spPr>
            <a:xfrm>
              <a:off x="2469657" y="3072318"/>
              <a:ext cx="209006" cy="182880"/>
            </a:xfrm>
            <a:prstGeom prst="cub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56C346FD-2119-C4C2-17FA-015D8CAA5349}"/>
                </a:ext>
              </a:extLst>
            </p:cNvPr>
            <p:cNvSpPr/>
            <p:nvPr/>
          </p:nvSpPr>
          <p:spPr>
            <a:xfrm>
              <a:off x="2523780" y="3266850"/>
              <a:ext cx="45719" cy="332538"/>
            </a:xfrm>
            <a:custGeom>
              <a:avLst/>
              <a:gdLst>
                <a:gd name="connsiteX0" fmla="*/ 0 w 592000"/>
                <a:gd name="connsiteY0" fmla="*/ 304373 h 304373"/>
                <a:gd name="connsiteX1" fmla="*/ 404812 w 592000"/>
                <a:gd name="connsiteY1" fmla="*/ 247223 h 304373"/>
                <a:gd name="connsiteX2" fmla="*/ 576262 w 592000"/>
                <a:gd name="connsiteY2" fmla="*/ 21004 h 304373"/>
                <a:gd name="connsiteX3" fmla="*/ 573881 w 592000"/>
                <a:gd name="connsiteY3" fmla="*/ 23385 h 30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000" h="304373">
                  <a:moveTo>
                    <a:pt x="0" y="304373"/>
                  </a:moveTo>
                  <a:cubicBezTo>
                    <a:pt x="154384" y="299412"/>
                    <a:pt x="308768" y="294451"/>
                    <a:pt x="404812" y="247223"/>
                  </a:cubicBezTo>
                  <a:cubicBezTo>
                    <a:pt x="500856" y="199995"/>
                    <a:pt x="548084" y="58310"/>
                    <a:pt x="576262" y="21004"/>
                  </a:cubicBezTo>
                  <a:cubicBezTo>
                    <a:pt x="604440" y="-16302"/>
                    <a:pt x="589160" y="3541"/>
                    <a:pt x="573881" y="23385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円柱 19">
            <a:extLst>
              <a:ext uri="{FF2B5EF4-FFF2-40B4-BE49-F238E27FC236}">
                <a16:creationId xmlns:a16="http://schemas.microsoft.com/office/drawing/2014/main" id="{8369ADB7-E14D-0587-C55E-07216DDE0CE7}"/>
              </a:ext>
            </a:extLst>
          </p:cNvPr>
          <p:cNvSpPr/>
          <p:nvPr/>
        </p:nvSpPr>
        <p:spPr>
          <a:xfrm>
            <a:off x="4104200" y="885396"/>
            <a:ext cx="45719" cy="1633404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方体 20">
            <a:extLst>
              <a:ext uri="{FF2B5EF4-FFF2-40B4-BE49-F238E27FC236}">
                <a16:creationId xmlns:a16="http://schemas.microsoft.com/office/drawing/2014/main" id="{74062885-90E3-4C1A-8113-ADDBF8D0679F}"/>
              </a:ext>
            </a:extLst>
          </p:cNvPr>
          <p:cNvSpPr/>
          <p:nvPr/>
        </p:nvSpPr>
        <p:spPr>
          <a:xfrm>
            <a:off x="3990803" y="1343857"/>
            <a:ext cx="238662" cy="184159"/>
          </a:xfrm>
          <a:prstGeom prst="cub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DAD5B6A1-A284-054F-745B-B8EAED919DEB}"/>
              </a:ext>
            </a:extLst>
          </p:cNvPr>
          <p:cNvCxnSpPr>
            <a:cxnSpLocks/>
          </p:cNvCxnSpPr>
          <p:nvPr/>
        </p:nvCxnSpPr>
        <p:spPr>
          <a:xfrm flipH="1" flipV="1">
            <a:off x="2514774" y="3642509"/>
            <a:ext cx="767819" cy="352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007CEC13-BF54-C108-F876-45CBC244273C}"/>
              </a:ext>
            </a:extLst>
          </p:cNvPr>
          <p:cNvCxnSpPr>
            <a:cxnSpLocks/>
          </p:cNvCxnSpPr>
          <p:nvPr/>
        </p:nvCxnSpPr>
        <p:spPr>
          <a:xfrm>
            <a:off x="41887" y="3211891"/>
            <a:ext cx="1798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A3631F5-3311-6322-8321-DF19256696A4}"/>
              </a:ext>
            </a:extLst>
          </p:cNvPr>
          <p:cNvCxnSpPr>
            <a:cxnSpLocks/>
          </p:cNvCxnSpPr>
          <p:nvPr/>
        </p:nvCxnSpPr>
        <p:spPr>
          <a:xfrm flipH="1">
            <a:off x="3011894" y="3296512"/>
            <a:ext cx="16020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A032148-0A66-D2C6-C53E-991A4BA9DE7F}"/>
              </a:ext>
            </a:extLst>
          </p:cNvPr>
          <p:cNvSpPr txBox="1"/>
          <p:nvPr/>
        </p:nvSpPr>
        <p:spPr>
          <a:xfrm>
            <a:off x="3505449" y="3039177"/>
            <a:ext cx="1331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圧力センサー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6660A542-32CB-B8B5-A219-425B289F0242}"/>
              </a:ext>
            </a:extLst>
          </p:cNvPr>
          <p:cNvSpPr txBox="1"/>
          <p:nvPr/>
        </p:nvSpPr>
        <p:spPr>
          <a:xfrm>
            <a:off x="559038" y="4263519"/>
            <a:ext cx="1803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両方式の比較表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B72B69E-6611-5BBE-350D-1CBEAE933738}"/>
              </a:ext>
            </a:extLst>
          </p:cNvPr>
          <p:cNvCxnSpPr>
            <a:cxnSpLocks/>
          </p:cNvCxnSpPr>
          <p:nvPr/>
        </p:nvCxnSpPr>
        <p:spPr>
          <a:xfrm>
            <a:off x="941359" y="2847090"/>
            <a:ext cx="14087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775DDF-FBEC-60A8-80F5-7CC0CF879CC4}"/>
              </a:ext>
            </a:extLst>
          </p:cNvPr>
          <p:cNvSpPr txBox="1"/>
          <p:nvPr/>
        </p:nvSpPr>
        <p:spPr>
          <a:xfrm>
            <a:off x="950860" y="2563085"/>
            <a:ext cx="94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子局</a:t>
            </a:r>
          </a:p>
        </p:txBody>
      </p:sp>
      <p:sp>
        <p:nvSpPr>
          <p:cNvPr id="22" name="平行四辺形 21">
            <a:extLst>
              <a:ext uri="{FF2B5EF4-FFF2-40B4-BE49-F238E27FC236}">
                <a16:creationId xmlns:a16="http://schemas.microsoft.com/office/drawing/2014/main" id="{F5F4760D-D594-B10C-B150-9EDCD0BE0A1F}"/>
              </a:ext>
            </a:extLst>
          </p:cNvPr>
          <p:cNvSpPr/>
          <p:nvPr/>
        </p:nvSpPr>
        <p:spPr>
          <a:xfrm>
            <a:off x="4034333" y="1192769"/>
            <a:ext cx="185451" cy="166255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B1977EC-B063-9FA7-542F-02EE87996FE4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484760" y="1458956"/>
            <a:ext cx="506043" cy="292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004C78E-7E76-D3D3-3503-6F1880898B8A}"/>
              </a:ext>
            </a:extLst>
          </p:cNvPr>
          <p:cNvSpPr txBox="1"/>
          <p:nvPr/>
        </p:nvSpPr>
        <p:spPr>
          <a:xfrm>
            <a:off x="2039418" y="1482873"/>
            <a:ext cx="161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テレメータ装置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8813E9-F229-B83F-B707-F173D0F46A1C}"/>
              </a:ext>
            </a:extLst>
          </p:cNvPr>
          <p:cNvSpPr txBox="1"/>
          <p:nvPr/>
        </p:nvSpPr>
        <p:spPr>
          <a:xfrm>
            <a:off x="2497381" y="1748604"/>
            <a:ext cx="68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親局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AA43C1C-FC40-7F48-4DB8-C3DA60638B6F}"/>
              </a:ext>
            </a:extLst>
          </p:cNvPr>
          <p:cNvCxnSpPr/>
          <p:nvPr/>
        </p:nvCxnSpPr>
        <p:spPr>
          <a:xfrm flipH="1">
            <a:off x="2121284" y="1751802"/>
            <a:ext cx="13749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FEBDCBE-7E2D-E4E3-1880-9BDA48F3647B}"/>
              </a:ext>
            </a:extLst>
          </p:cNvPr>
          <p:cNvGrpSpPr/>
          <p:nvPr/>
        </p:nvGrpSpPr>
        <p:grpSpPr>
          <a:xfrm rot="19484557">
            <a:off x="3024992" y="2051632"/>
            <a:ext cx="653880" cy="124796"/>
            <a:chOff x="3528291" y="1126836"/>
            <a:chExt cx="929307" cy="106218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1DF09E9B-AE7C-C546-99C9-ECE67E803AD7}"/>
                </a:ext>
              </a:extLst>
            </p:cNvPr>
            <p:cNvCxnSpPr/>
            <p:nvPr/>
          </p:nvCxnSpPr>
          <p:spPr>
            <a:xfrm>
              <a:off x="3528291" y="1126836"/>
              <a:ext cx="48952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E412136C-F723-74D2-74D1-726B133019E8}"/>
                </a:ext>
              </a:extLst>
            </p:cNvPr>
            <p:cNvCxnSpPr/>
            <p:nvPr/>
          </p:nvCxnSpPr>
          <p:spPr>
            <a:xfrm flipH="1">
              <a:off x="3814618" y="1126836"/>
              <a:ext cx="203200" cy="923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151C3BC-8078-9EA5-5267-96F8239B0527}"/>
                </a:ext>
              </a:extLst>
            </p:cNvPr>
            <p:cNvCxnSpPr>
              <a:cxnSpLocks/>
            </p:cNvCxnSpPr>
            <p:nvPr/>
          </p:nvCxnSpPr>
          <p:spPr>
            <a:xfrm>
              <a:off x="3809998" y="1233054"/>
              <a:ext cx="6476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A8D7236-A6E6-E2E7-72E2-42C5AC57DD10}"/>
              </a:ext>
            </a:extLst>
          </p:cNvPr>
          <p:cNvCxnSpPr/>
          <p:nvPr/>
        </p:nvCxnSpPr>
        <p:spPr>
          <a:xfrm>
            <a:off x="2991874" y="3340006"/>
            <a:ext cx="0" cy="1294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表 58">
            <a:extLst>
              <a:ext uri="{FF2B5EF4-FFF2-40B4-BE49-F238E27FC236}">
                <a16:creationId xmlns:a16="http://schemas.microsoft.com/office/drawing/2014/main" id="{D6F7AD3F-CD4B-A37E-DA48-B688A9B9B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21028"/>
              </p:ext>
            </p:extLst>
          </p:nvPr>
        </p:nvGraphicFramePr>
        <p:xfrm>
          <a:off x="649734" y="4686783"/>
          <a:ext cx="8489828" cy="134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8177">
                  <a:extLst>
                    <a:ext uri="{9D8B030D-6E8A-4147-A177-3AD203B41FA5}">
                      <a16:colId xmlns:a16="http://schemas.microsoft.com/office/drawing/2014/main" val="2836928698"/>
                    </a:ext>
                  </a:extLst>
                </a:gridCol>
                <a:gridCol w="6811651">
                  <a:extLst>
                    <a:ext uri="{9D8B030D-6E8A-4147-A177-3AD203B41FA5}">
                      <a16:colId xmlns:a16="http://schemas.microsoft.com/office/drawing/2014/main" val="864485821"/>
                    </a:ext>
                  </a:extLst>
                </a:gridCol>
              </a:tblGrid>
              <a:tr h="3362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製品コスト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有線式と比較して約１／３～１／４にコストダウン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77723"/>
                  </a:ext>
                </a:extLst>
              </a:tr>
              <a:tr h="3362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製品の大きさ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親局は約１／４（太陽光パネル除く）子局役３０％削減（対接続箱比）</a:t>
                      </a:r>
                      <a:endParaRPr kumimoji="1" lang="en-US" altLang="ja-JP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594288"/>
                  </a:ext>
                </a:extLst>
              </a:tr>
              <a:tr h="3362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設置工事費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従来の土木（掘削</a:t>
                      </a:r>
                      <a:r>
                        <a:rPr kumimoji="1" lang="en-US" altLang="ja-JP" sz="1400" dirty="0"/>
                        <a:t>10m</a:t>
                      </a:r>
                      <a:r>
                        <a:rPr kumimoji="1" lang="ja-JP" altLang="en-US" sz="1400" dirty="0"/>
                        <a:t>として</a:t>
                      </a:r>
                      <a:r>
                        <a:rPr kumimoji="1" lang="en-US" altLang="ja-JP" sz="1400" dirty="0"/>
                        <a:t>)</a:t>
                      </a:r>
                      <a:r>
                        <a:rPr kumimoji="1" lang="ja-JP" altLang="en-US" sz="1400" dirty="0"/>
                        <a:t>、電気工事等に比べ１箇所あたり約</a:t>
                      </a:r>
                      <a:r>
                        <a:rPr kumimoji="1" lang="en-US" altLang="ja-JP" sz="1400" dirty="0"/>
                        <a:t>50</a:t>
                      </a:r>
                      <a:r>
                        <a:rPr kumimoji="1" lang="ja-JP" altLang="en-US" sz="1400" dirty="0"/>
                        <a:t>万円削減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07893"/>
                  </a:ext>
                </a:extLst>
              </a:tr>
              <a:tr h="3362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供給電源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/>
                        <a:t>有線式は</a:t>
                      </a:r>
                      <a:r>
                        <a:rPr kumimoji="1" lang="en-US" altLang="ja-JP" sz="1400" dirty="0"/>
                        <a:t>AC100V</a:t>
                      </a:r>
                      <a:r>
                        <a:rPr kumimoji="1" lang="ja-JP" altLang="en-US" sz="1400" dirty="0"/>
                        <a:t>受電、無線式はソーラーとバッテリーを電源とする。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31380"/>
                  </a:ext>
                </a:extLst>
              </a:tr>
            </a:tbl>
          </a:graphicData>
        </a:graphic>
      </p:graphicFrame>
      <p:pic>
        <p:nvPicPr>
          <p:cNvPr id="4" name="スライド7">
            <a:hlinkClick r:id="" action="ppaction://media"/>
            <a:extLst>
              <a:ext uri="{FF2B5EF4-FFF2-40B4-BE49-F238E27FC236}">
                <a16:creationId xmlns:a16="http://schemas.microsoft.com/office/drawing/2014/main" id="{DE8EE9B9-0862-BE23-789C-F514FF18F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7326" y="319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9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0F94C-F273-190E-4540-8303732BA2D2}"/>
              </a:ext>
            </a:extLst>
          </p:cNvPr>
          <p:cNvSpPr txBox="1">
            <a:spLocks/>
          </p:cNvSpPr>
          <p:nvPr/>
        </p:nvSpPr>
        <p:spPr>
          <a:xfrm>
            <a:off x="988423" y="1597437"/>
            <a:ext cx="10215154" cy="109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ご清聴ありがとうございました。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1107E58-E432-5FDE-C603-4220F9CF0D8F}"/>
              </a:ext>
            </a:extLst>
          </p:cNvPr>
          <p:cNvSpPr txBox="1">
            <a:spLocks/>
          </p:cNvSpPr>
          <p:nvPr/>
        </p:nvSpPr>
        <p:spPr>
          <a:xfrm>
            <a:off x="818606" y="3615214"/>
            <a:ext cx="10215154" cy="1096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AAFF2FF-AFE5-AA83-8C16-91556DB19AD1}"/>
              </a:ext>
            </a:extLst>
          </p:cNvPr>
          <p:cNvSpPr txBox="1">
            <a:spLocks/>
          </p:cNvSpPr>
          <p:nvPr/>
        </p:nvSpPr>
        <p:spPr>
          <a:xfrm>
            <a:off x="988423" y="3892731"/>
            <a:ext cx="10215154" cy="819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b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ja-JP" alt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今後も、ご意見等をお聞かせ頂ければ幸いです。</a:t>
            </a:r>
          </a:p>
        </p:txBody>
      </p:sp>
      <p:pic>
        <p:nvPicPr>
          <p:cNvPr id="5" name="スライド10">
            <a:hlinkClick r:id="" action="ppaction://media"/>
            <a:extLst>
              <a:ext uri="{FF2B5EF4-FFF2-40B4-BE49-F238E27FC236}">
                <a16:creationId xmlns:a16="http://schemas.microsoft.com/office/drawing/2014/main" id="{363EE248-7743-B7E6-5544-6DA871CA17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8291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1201</TotalTime>
  <Words>500</Words>
  <Application>Microsoft Office PowerPoint</Application>
  <PresentationFormat>ワイド画面</PresentationFormat>
  <Paragraphs>85</Paragraphs>
  <Slides>8</Slides>
  <Notes>1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ＭＳ ゴシック</vt:lpstr>
      <vt:lpstr>ＭＳ 明朝</vt:lpstr>
      <vt:lpstr>游ゴシック</vt:lpstr>
      <vt:lpstr>Arial</vt:lpstr>
      <vt:lpstr>Trebuchet MS</vt:lpstr>
      <vt:lpstr>Wingdings 3</vt:lpstr>
      <vt:lpstr>ファセット</vt:lpstr>
      <vt:lpstr>マンホール内設置型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マンホール内設置型</dc:title>
  <dc:creator>豊 大城</dc:creator>
  <cp:lastModifiedBy>豊 大城</cp:lastModifiedBy>
  <cp:revision>17</cp:revision>
  <dcterms:created xsi:type="dcterms:W3CDTF">2023-10-16T01:30:15Z</dcterms:created>
  <dcterms:modified xsi:type="dcterms:W3CDTF">2023-11-09T00:22:54Z</dcterms:modified>
</cp:coreProperties>
</file>